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00" r:id="rId1"/>
  </p:sldMasterIdLst>
  <p:notesMasterIdLst>
    <p:notesMasterId r:id="rId3"/>
  </p:notesMasterIdLst>
  <p:handoutMasterIdLst>
    <p:handoutMasterId r:id="rId4"/>
  </p:handoutMasterIdLst>
  <p:sldIdLst>
    <p:sldId id="435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56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hidden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DCC6"/>
    <a:srgbClr val="EAE7D1"/>
    <a:srgbClr val="93A299"/>
    <a:srgbClr val="EEF1EF"/>
    <a:srgbClr val="DDE1DE"/>
    <a:srgbClr val="F5F3E7"/>
    <a:srgbClr val="68AC75"/>
    <a:srgbClr val="F78812"/>
    <a:srgbClr val="02BBEB"/>
    <a:srgbClr val="F630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A111915-BE36-4E01-A7E5-04B1672EAD32}" styleName="Light Style 2 –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3C2FFA5D-87B4-456A-9821-1D502468CF0F}" styleName="Themed Style 1 –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45" autoAdjust="0"/>
    <p:restoredTop sz="91449" autoAdjust="0"/>
  </p:normalViewPr>
  <p:slideViewPr>
    <p:cSldViewPr snapToGrid="0" snapToObjects="1">
      <p:cViewPr>
        <p:scale>
          <a:sx n="122" d="100"/>
          <a:sy n="122" d="100"/>
        </p:scale>
        <p:origin x="208" y="120"/>
      </p:cViewPr>
      <p:guideLst>
        <p:guide orient="horz" pos="1956"/>
        <p:guide pos="285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0" d="100"/>
        <a:sy n="110" d="100"/>
      </p:scale>
      <p:origin x="0" y="416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BF746-84D5-9D4A-A6BE-A36B337100E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C0BAC0-4335-B845-A231-FDD5D8671E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1314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627F64-184A-9B45-92FF-EBE32763DD44}" type="datetimeFigureOut">
              <a:rPr lang="en-US" smtClean="0"/>
              <a:t>2/22/25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F4D2B-B4A8-8B48-845E-2964CD4F82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5631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CH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CH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CH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CH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CH"/>
              <a:t>Click to edit Master text styles</a:t>
            </a:r>
          </a:p>
          <a:p>
            <a:pPr lvl="1"/>
            <a:r>
              <a:rPr lang="de-CH"/>
              <a:t>Second level</a:t>
            </a:r>
          </a:p>
          <a:p>
            <a:pPr lvl="2"/>
            <a:r>
              <a:rPr lang="de-CH"/>
              <a:t>Third level</a:t>
            </a:r>
          </a:p>
          <a:p>
            <a:pPr lvl="3"/>
            <a:r>
              <a:rPr lang="de-CH"/>
              <a:t>Fourth level</a:t>
            </a:r>
          </a:p>
          <a:p>
            <a:pPr lvl="4"/>
            <a:r>
              <a:rPr lang="de-CH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68551070-9B77-134F-8174-2A66156CEE5A}" type="datetimeFigureOut">
              <a:rPr lang="en-US" smtClean="0"/>
              <a:t>2/22/25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73C1489C-5198-BF47-B982-FF4BC5EE686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  <p:sldLayoutId id="2147483710" r:id="rId10"/>
    <p:sldLayoutId id="214748371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8CDC19-745C-681F-BA84-5E5FB845D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D826F3-A9BE-9422-0685-F39122A3D5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La </a:t>
            </a:r>
            <a:r>
              <a:rPr lang="en-GB" dirty="0" err="1"/>
              <a:t>loi</a:t>
            </a:r>
            <a:r>
              <a:rPr lang="en-GB" dirty="0"/>
              <a:t> de la </a:t>
            </a:r>
            <a:r>
              <a:rPr lang="en-GB" dirty="0" err="1"/>
              <a:t>ségrégation</a:t>
            </a:r>
            <a:r>
              <a:rPr lang="en-GB" dirty="0"/>
              <a:t> </a:t>
            </a:r>
            <a:r>
              <a:rPr lang="en-GB" sz="3100" dirty="0"/>
              <a:t>(1</a:t>
            </a:r>
            <a:r>
              <a:rPr lang="en-GB" sz="3100" baseline="30000" dirty="0"/>
              <a:t>ère</a:t>
            </a:r>
            <a:r>
              <a:rPr lang="en-GB" sz="3100" dirty="0"/>
              <a:t> </a:t>
            </a:r>
            <a:r>
              <a:rPr lang="en-GB" sz="3100" dirty="0" err="1"/>
              <a:t>loi</a:t>
            </a:r>
            <a:r>
              <a:rPr lang="en-GB" sz="3100" dirty="0"/>
              <a:t> de Mendel)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7CD98-010B-4671-4447-1572634178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4838700" cy="4876800"/>
          </a:xfrm>
        </p:spPr>
        <p:txBody>
          <a:bodyPr>
            <a:normAutofit/>
          </a:bodyPr>
          <a:lstStyle/>
          <a:p>
            <a:pPr marL="304800" indent="-304800">
              <a:buFont typeface="Wingdings" pitchFamily="2" charset="2"/>
              <a:buChar char="Ø"/>
            </a:pPr>
            <a:r>
              <a:rPr lang="fr-CH" sz="2000" noProof="1"/>
              <a:t>Les deux allèles pour un caractère héréditaire se séparent (segréguent) lors de la </a:t>
            </a:r>
            <a:r>
              <a:rPr lang="fr-CH" sz="2000" b="1" noProof="1"/>
              <a:t>formation des gamètes </a:t>
            </a:r>
          </a:p>
          <a:p>
            <a:pPr lvl="2">
              <a:buFont typeface="Wingdings" pitchFamily="2" charset="2"/>
              <a:buChar char="Ø"/>
            </a:pPr>
            <a:endParaRPr lang="fr-CH" sz="1000" noProof="1"/>
          </a:p>
          <a:p>
            <a:pPr lvl="1"/>
            <a:r>
              <a:rPr lang="fr-CH" noProof="1"/>
              <a:t>L’union des gamètes produit des hybrides F1. </a:t>
            </a:r>
          </a:p>
          <a:p>
            <a:pPr lvl="2"/>
            <a:r>
              <a:rPr lang="fr-CH" noProof="1"/>
              <a:t>Formation des gamètes F1: Ségrégation à nouveau des allèles</a:t>
            </a:r>
          </a:p>
          <a:p>
            <a:pPr lvl="2"/>
            <a:endParaRPr lang="fr-CH" noProof="1"/>
          </a:p>
          <a:p>
            <a:pPr lvl="1"/>
            <a:r>
              <a:rPr lang="fr-CH" noProof="1"/>
              <a:t>L’union des gamètes F1 se fait au hasard et aboutit au ratio 3:1 dans la génération F2</a:t>
            </a:r>
          </a:p>
          <a:p>
            <a:endParaRPr lang="fr-CH" sz="2000" noProof="1"/>
          </a:p>
          <a:p>
            <a:endParaRPr lang="fr-CH" sz="2000" noProof="1"/>
          </a:p>
          <a:p>
            <a:endParaRPr lang="fr-CH" sz="2000" noProof="1"/>
          </a:p>
          <a:p>
            <a:endParaRPr lang="fr-CH" sz="2000" noProof="1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4209A72-A4C0-00BD-4553-7F0143054F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" b="-3"/>
          <a:stretch/>
        </p:blipFill>
        <p:spPr>
          <a:xfrm>
            <a:off x="5816600" y="1358900"/>
            <a:ext cx="2870200" cy="54991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FF2E520-61CA-FA89-A0B1-CD1FED23F06B}"/>
              </a:ext>
            </a:extLst>
          </p:cNvPr>
          <p:cNvSpPr/>
          <p:nvPr/>
        </p:nvSpPr>
        <p:spPr>
          <a:xfrm>
            <a:off x="5816600" y="6413500"/>
            <a:ext cx="558800" cy="387350"/>
          </a:xfrm>
          <a:prstGeom prst="rect">
            <a:avLst/>
          </a:prstGeom>
          <a:solidFill>
            <a:srgbClr val="DFDCC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Box 3">
            <a:extLst>
              <a:ext uri="{FF2B5EF4-FFF2-40B4-BE49-F238E27FC236}">
                <a16:creationId xmlns:a16="http://schemas.microsoft.com/office/drawing/2014/main" id="{28E95359-E06B-26E2-5C97-51C39D0461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553200"/>
            <a:ext cx="9067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charset="0"/>
              </a:defRPr>
            </a:lvl9pPr>
          </a:lstStyle>
          <a:p>
            <a:r>
              <a:rPr lang="en-US" sz="1100" dirty="0">
                <a:latin typeface="Arial" charset="0"/>
              </a:rPr>
              <a:t>© Pearson Education </a:t>
            </a:r>
          </a:p>
        </p:txBody>
      </p:sp>
    </p:spTree>
    <p:extLst>
      <p:ext uri="{BB962C8B-B14F-4D97-AF65-F5344CB8AC3E}">
        <p14:creationId xmlns:p14="http://schemas.microsoft.com/office/powerpoint/2010/main" val="99901777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PVERSION" val="7"/>
  <p:tag name="TPFULLVERSION" val="9.0.1.1"/>
  <p:tag name="PPTVERSION" val="16"/>
  <p:tag name="TPOS" val="6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39306</TotalTime>
  <Words>67</Words>
  <Application>Microsoft Macintosh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Clarity</vt:lpstr>
      <vt:lpstr>La loi de la ségrégation (1ère loi de Mendel)</vt:lpstr>
    </vt:vector>
  </TitlesOfParts>
  <Company>EPFL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From Gene to Protein</dc:title>
  <dc:creator>Johannes Gräff</dc:creator>
  <cp:lastModifiedBy>Johannes Gräff</cp:lastModifiedBy>
  <cp:revision>482</cp:revision>
  <cp:lastPrinted>2025-02-22T14:46:39Z</cp:lastPrinted>
  <dcterms:created xsi:type="dcterms:W3CDTF">2014-03-28T09:08:34Z</dcterms:created>
  <dcterms:modified xsi:type="dcterms:W3CDTF">2025-02-22T14:49:16Z</dcterms:modified>
</cp:coreProperties>
</file>